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lice" panose="020B0604020202020204" charset="0"/>
      <p:regular r:id="rId20"/>
    </p:embeddedFont>
    <p:embeddedFont>
      <p:font typeface="Alice Bold" panose="020B0604020202020204" charset="0"/>
      <p:regular r:id="rId21"/>
    </p:embeddedFont>
    <p:embeddedFont>
      <p:font typeface="RQND Pro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30" y="2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4EB2A-45CA-4AE6-9095-41C245C338E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AB4E046-3834-40BE-8E71-ECC99D9D582A}">
      <dgm:prSet/>
      <dgm:spPr/>
      <dgm:t>
        <a:bodyPr/>
        <a:lstStyle/>
        <a:p>
          <a:r>
            <a:rPr lang="en-US" dirty="0"/>
            <a:t>Duplicate User: "Username 'example@example.com' is already taken."  - Select a distinctive, separate username. </a:t>
          </a:r>
        </a:p>
      </dgm:t>
    </dgm:pt>
    <dgm:pt modelId="{B6211B12-9B7D-4CE0-89AF-B95BFE770746}" type="parTrans" cxnId="{04916AC2-D659-4055-B0E6-E735D7B6B195}">
      <dgm:prSet/>
      <dgm:spPr/>
      <dgm:t>
        <a:bodyPr/>
        <a:lstStyle/>
        <a:p>
          <a:endParaRPr lang="en-US"/>
        </a:p>
      </dgm:t>
    </dgm:pt>
    <dgm:pt modelId="{78C4E4EB-09D7-466E-B015-CA6E9FAC91EE}" type="sibTrans" cxnId="{04916AC2-D659-4055-B0E6-E735D7B6B195}">
      <dgm:prSet/>
      <dgm:spPr/>
      <dgm:t>
        <a:bodyPr/>
        <a:lstStyle/>
        <a:p>
          <a:endParaRPr lang="en-US"/>
        </a:p>
      </dgm:t>
    </dgm:pt>
    <dgm:pt modelId="{26594030-860C-4D59-8FCE-3E3B10343034}">
      <dgm:prSet/>
      <dgm:spPr/>
      <dgm:t>
        <a:bodyPr/>
        <a:lstStyle/>
        <a:p>
          <a:r>
            <a:rPr lang="en-US"/>
            <a:t>Missing Fields: "The email field is required." Ensure that all fields are filled out before submitting. </a:t>
          </a:r>
        </a:p>
      </dgm:t>
    </dgm:pt>
    <dgm:pt modelId="{287C625B-DCDF-4568-919D-5C9E98DEFCA5}" type="parTrans" cxnId="{3007990D-C559-4EE0-8174-DC2D1CFCD8A4}">
      <dgm:prSet/>
      <dgm:spPr/>
      <dgm:t>
        <a:bodyPr/>
        <a:lstStyle/>
        <a:p>
          <a:endParaRPr lang="en-US"/>
        </a:p>
      </dgm:t>
    </dgm:pt>
    <dgm:pt modelId="{9B1F95EC-F2E9-438C-AE73-2FD65B7261FC}" type="sibTrans" cxnId="{3007990D-C559-4EE0-8174-DC2D1CFCD8A4}">
      <dgm:prSet/>
      <dgm:spPr/>
      <dgm:t>
        <a:bodyPr/>
        <a:lstStyle/>
        <a:p>
          <a:endParaRPr lang="en-US"/>
        </a:p>
      </dgm:t>
    </dgm:pt>
    <dgm:pt modelId="{D8CA7150-5536-40F4-8A49-901384560590}">
      <dgm:prSet/>
      <dgm:spPr/>
      <dgm:t>
        <a:bodyPr/>
        <a:lstStyle/>
        <a:p>
          <a:r>
            <a:rPr lang="en-US"/>
            <a:t>Incorrect Credentials: "Invalid email or password." - Use 'Forgot your password?' or confirm your email and password. </a:t>
          </a:r>
        </a:p>
      </dgm:t>
    </dgm:pt>
    <dgm:pt modelId="{ADA199B7-3EBD-451E-BA1C-8DFFF189B114}" type="parTrans" cxnId="{0EF5FC7A-EDC4-4897-B244-0867DC7BB925}">
      <dgm:prSet/>
      <dgm:spPr/>
      <dgm:t>
        <a:bodyPr/>
        <a:lstStyle/>
        <a:p>
          <a:endParaRPr lang="en-US"/>
        </a:p>
      </dgm:t>
    </dgm:pt>
    <dgm:pt modelId="{B5D4B51C-12F2-4BBF-9064-EA99BADFB47C}" type="sibTrans" cxnId="{0EF5FC7A-EDC4-4897-B244-0867DC7BB925}">
      <dgm:prSet/>
      <dgm:spPr/>
      <dgm:t>
        <a:bodyPr/>
        <a:lstStyle/>
        <a:p>
          <a:endParaRPr lang="en-US"/>
        </a:p>
      </dgm:t>
    </dgm:pt>
    <dgm:pt modelId="{70668A8C-7404-4B93-A394-35C77925DB32}" type="pres">
      <dgm:prSet presAssocID="{A1C4EB2A-45CA-4AE6-9095-41C245C338E0}" presName="cycle" presStyleCnt="0">
        <dgm:presLayoutVars>
          <dgm:dir/>
          <dgm:resizeHandles val="exact"/>
        </dgm:presLayoutVars>
      </dgm:prSet>
      <dgm:spPr/>
    </dgm:pt>
    <dgm:pt modelId="{E9F68FBA-BACA-4836-932D-324FBBFF5D7D}" type="pres">
      <dgm:prSet presAssocID="{AAB4E046-3834-40BE-8E71-ECC99D9D582A}" presName="node" presStyleLbl="node1" presStyleIdx="0" presStyleCnt="3">
        <dgm:presLayoutVars>
          <dgm:bulletEnabled val="1"/>
        </dgm:presLayoutVars>
      </dgm:prSet>
      <dgm:spPr/>
    </dgm:pt>
    <dgm:pt modelId="{C498EC13-6B55-484E-95F3-B610CCB616FC}" type="pres">
      <dgm:prSet presAssocID="{78C4E4EB-09D7-466E-B015-CA6E9FAC91EE}" presName="sibTrans" presStyleLbl="sibTrans2D1" presStyleIdx="0" presStyleCnt="3"/>
      <dgm:spPr/>
    </dgm:pt>
    <dgm:pt modelId="{694BC8EA-1DEB-4923-82C3-25BD207F877A}" type="pres">
      <dgm:prSet presAssocID="{78C4E4EB-09D7-466E-B015-CA6E9FAC91EE}" presName="connectorText" presStyleLbl="sibTrans2D1" presStyleIdx="0" presStyleCnt="3"/>
      <dgm:spPr/>
    </dgm:pt>
    <dgm:pt modelId="{53E5942E-A44D-4DF6-8E98-43AEBD8A86FF}" type="pres">
      <dgm:prSet presAssocID="{26594030-860C-4D59-8FCE-3E3B10343034}" presName="node" presStyleLbl="node1" presStyleIdx="1" presStyleCnt="3">
        <dgm:presLayoutVars>
          <dgm:bulletEnabled val="1"/>
        </dgm:presLayoutVars>
      </dgm:prSet>
      <dgm:spPr/>
    </dgm:pt>
    <dgm:pt modelId="{CC94416A-6BD8-450B-BA82-8029A4AC4F10}" type="pres">
      <dgm:prSet presAssocID="{9B1F95EC-F2E9-438C-AE73-2FD65B7261FC}" presName="sibTrans" presStyleLbl="sibTrans2D1" presStyleIdx="1" presStyleCnt="3"/>
      <dgm:spPr/>
    </dgm:pt>
    <dgm:pt modelId="{9EF1C163-872C-46AD-8544-9BEC267119FB}" type="pres">
      <dgm:prSet presAssocID="{9B1F95EC-F2E9-438C-AE73-2FD65B7261FC}" presName="connectorText" presStyleLbl="sibTrans2D1" presStyleIdx="1" presStyleCnt="3"/>
      <dgm:spPr/>
    </dgm:pt>
    <dgm:pt modelId="{C787737E-5760-4FDD-85A8-9589C926F56F}" type="pres">
      <dgm:prSet presAssocID="{D8CA7150-5536-40F4-8A49-901384560590}" presName="node" presStyleLbl="node1" presStyleIdx="2" presStyleCnt="3">
        <dgm:presLayoutVars>
          <dgm:bulletEnabled val="1"/>
        </dgm:presLayoutVars>
      </dgm:prSet>
      <dgm:spPr/>
    </dgm:pt>
    <dgm:pt modelId="{A287DBFD-D98F-4F43-B3FC-FCC1B652DF42}" type="pres">
      <dgm:prSet presAssocID="{B5D4B51C-12F2-4BBF-9064-EA99BADFB47C}" presName="sibTrans" presStyleLbl="sibTrans2D1" presStyleIdx="2" presStyleCnt="3"/>
      <dgm:spPr/>
    </dgm:pt>
    <dgm:pt modelId="{826724F1-5E61-4A9E-8CA9-A4059FB00F3B}" type="pres">
      <dgm:prSet presAssocID="{B5D4B51C-12F2-4BBF-9064-EA99BADFB47C}" presName="connectorText" presStyleLbl="sibTrans2D1" presStyleIdx="2" presStyleCnt="3"/>
      <dgm:spPr/>
    </dgm:pt>
  </dgm:ptLst>
  <dgm:cxnLst>
    <dgm:cxn modelId="{AD7CF200-DA3A-4C30-8123-1CC4CD314100}" type="presOf" srcId="{9B1F95EC-F2E9-438C-AE73-2FD65B7261FC}" destId="{9EF1C163-872C-46AD-8544-9BEC267119FB}" srcOrd="1" destOrd="0" presId="urn:microsoft.com/office/officeart/2005/8/layout/cycle2"/>
    <dgm:cxn modelId="{5F541B04-6FC9-4495-925C-67CFE3CD10AE}" type="presOf" srcId="{78C4E4EB-09D7-466E-B015-CA6E9FAC91EE}" destId="{C498EC13-6B55-484E-95F3-B610CCB616FC}" srcOrd="0" destOrd="0" presId="urn:microsoft.com/office/officeart/2005/8/layout/cycle2"/>
    <dgm:cxn modelId="{3007990D-C559-4EE0-8174-DC2D1CFCD8A4}" srcId="{A1C4EB2A-45CA-4AE6-9095-41C245C338E0}" destId="{26594030-860C-4D59-8FCE-3E3B10343034}" srcOrd="1" destOrd="0" parTransId="{287C625B-DCDF-4568-919D-5C9E98DEFCA5}" sibTransId="{9B1F95EC-F2E9-438C-AE73-2FD65B7261FC}"/>
    <dgm:cxn modelId="{5C194512-53A4-4578-82CC-03BD4ADC2554}" type="presOf" srcId="{78C4E4EB-09D7-466E-B015-CA6E9FAC91EE}" destId="{694BC8EA-1DEB-4923-82C3-25BD207F877A}" srcOrd="1" destOrd="0" presId="urn:microsoft.com/office/officeart/2005/8/layout/cycle2"/>
    <dgm:cxn modelId="{73C35E13-E6A8-4B1A-8760-A367CFA01D65}" type="presOf" srcId="{9B1F95EC-F2E9-438C-AE73-2FD65B7261FC}" destId="{CC94416A-6BD8-450B-BA82-8029A4AC4F10}" srcOrd="0" destOrd="0" presId="urn:microsoft.com/office/officeart/2005/8/layout/cycle2"/>
    <dgm:cxn modelId="{7797FF1B-3BB4-4762-9B93-43F89FCD1A04}" type="presOf" srcId="{B5D4B51C-12F2-4BBF-9064-EA99BADFB47C}" destId="{826724F1-5E61-4A9E-8CA9-A4059FB00F3B}" srcOrd="1" destOrd="0" presId="urn:microsoft.com/office/officeart/2005/8/layout/cycle2"/>
    <dgm:cxn modelId="{28E36F2D-0398-458C-8009-50F67AF3F3A9}" type="presOf" srcId="{D8CA7150-5536-40F4-8A49-901384560590}" destId="{C787737E-5760-4FDD-85A8-9589C926F56F}" srcOrd="0" destOrd="0" presId="urn:microsoft.com/office/officeart/2005/8/layout/cycle2"/>
    <dgm:cxn modelId="{1C076540-55E0-41B5-A162-5FAC1B8C9806}" type="presOf" srcId="{AAB4E046-3834-40BE-8E71-ECC99D9D582A}" destId="{E9F68FBA-BACA-4836-932D-324FBBFF5D7D}" srcOrd="0" destOrd="0" presId="urn:microsoft.com/office/officeart/2005/8/layout/cycle2"/>
    <dgm:cxn modelId="{B00E956B-9846-47BD-AC14-F84ED4D80808}" type="presOf" srcId="{B5D4B51C-12F2-4BBF-9064-EA99BADFB47C}" destId="{A287DBFD-D98F-4F43-B3FC-FCC1B652DF42}" srcOrd="0" destOrd="0" presId="urn:microsoft.com/office/officeart/2005/8/layout/cycle2"/>
    <dgm:cxn modelId="{B0FF6D54-00CD-45AE-896E-03475F1F193C}" type="presOf" srcId="{26594030-860C-4D59-8FCE-3E3B10343034}" destId="{53E5942E-A44D-4DF6-8E98-43AEBD8A86FF}" srcOrd="0" destOrd="0" presId="urn:microsoft.com/office/officeart/2005/8/layout/cycle2"/>
    <dgm:cxn modelId="{0EF5FC7A-EDC4-4897-B244-0867DC7BB925}" srcId="{A1C4EB2A-45CA-4AE6-9095-41C245C338E0}" destId="{D8CA7150-5536-40F4-8A49-901384560590}" srcOrd="2" destOrd="0" parTransId="{ADA199B7-3EBD-451E-BA1C-8DFFF189B114}" sibTransId="{B5D4B51C-12F2-4BBF-9064-EA99BADFB47C}"/>
    <dgm:cxn modelId="{04916AC2-D659-4055-B0E6-E735D7B6B195}" srcId="{A1C4EB2A-45CA-4AE6-9095-41C245C338E0}" destId="{AAB4E046-3834-40BE-8E71-ECC99D9D582A}" srcOrd="0" destOrd="0" parTransId="{B6211B12-9B7D-4CE0-89AF-B95BFE770746}" sibTransId="{78C4E4EB-09D7-466E-B015-CA6E9FAC91EE}"/>
    <dgm:cxn modelId="{DA6852ED-A507-408F-9CEC-D5B338798386}" type="presOf" srcId="{A1C4EB2A-45CA-4AE6-9095-41C245C338E0}" destId="{70668A8C-7404-4B93-A394-35C77925DB32}" srcOrd="0" destOrd="0" presId="urn:microsoft.com/office/officeart/2005/8/layout/cycle2"/>
    <dgm:cxn modelId="{EB9DB7A2-5546-4A77-BC06-43A7A56ED410}" type="presParOf" srcId="{70668A8C-7404-4B93-A394-35C77925DB32}" destId="{E9F68FBA-BACA-4836-932D-324FBBFF5D7D}" srcOrd="0" destOrd="0" presId="urn:microsoft.com/office/officeart/2005/8/layout/cycle2"/>
    <dgm:cxn modelId="{87E1F713-F0E4-4334-A5CD-8EFBA30C9F42}" type="presParOf" srcId="{70668A8C-7404-4B93-A394-35C77925DB32}" destId="{C498EC13-6B55-484E-95F3-B610CCB616FC}" srcOrd="1" destOrd="0" presId="urn:microsoft.com/office/officeart/2005/8/layout/cycle2"/>
    <dgm:cxn modelId="{F3097698-AD6F-4B29-9232-7361288E2377}" type="presParOf" srcId="{C498EC13-6B55-484E-95F3-B610CCB616FC}" destId="{694BC8EA-1DEB-4923-82C3-25BD207F877A}" srcOrd="0" destOrd="0" presId="urn:microsoft.com/office/officeart/2005/8/layout/cycle2"/>
    <dgm:cxn modelId="{68169F79-AC43-4AC4-A606-BB48E598F8BA}" type="presParOf" srcId="{70668A8C-7404-4B93-A394-35C77925DB32}" destId="{53E5942E-A44D-4DF6-8E98-43AEBD8A86FF}" srcOrd="2" destOrd="0" presId="urn:microsoft.com/office/officeart/2005/8/layout/cycle2"/>
    <dgm:cxn modelId="{0BBF24E0-07E0-4E66-80A9-B4F0800D7C63}" type="presParOf" srcId="{70668A8C-7404-4B93-A394-35C77925DB32}" destId="{CC94416A-6BD8-450B-BA82-8029A4AC4F10}" srcOrd="3" destOrd="0" presId="urn:microsoft.com/office/officeart/2005/8/layout/cycle2"/>
    <dgm:cxn modelId="{B8AE24FF-8CFB-42F1-A0D3-DCC0FEFF57FF}" type="presParOf" srcId="{CC94416A-6BD8-450B-BA82-8029A4AC4F10}" destId="{9EF1C163-872C-46AD-8544-9BEC267119FB}" srcOrd="0" destOrd="0" presId="urn:microsoft.com/office/officeart/2005/8/layout/cycle2"/>
    <dgm:cxn modelId="{4E1E994A-F429-449D-812C-60B15682C0CB}" type="presParOf" srcId="{70668A8C-7404-4B93-A394-35C77925DB32}" destId="{C787737E-5760-4FDD-85A8-9589C926F56F}" srcOrd="4" destOrd="0" presId="urn:microsoft.com/office/officeart/2005/8/layout/cycle2"/>
    <dgm:cxn modelId="{255FAF96-5DF6-422F-8985-133602176907}" type="presParOf" srcId="{70668A8C-7404-4B93-A394-35C77925DB32}" destId="{A287DBFD-D98F-4F43-B3FC-FCC1B652DF42}" srcOrd="5" destOrd="0" presId="urn:microsoft.com/office/officeart/2005/8/layout/cycle2"/>
    <dgm:cxn modelId="{1D14D201-5B44-467B-804C-8709A17FD05C}" type="presParOf" srcId="{A287DBFD-D98F-4F43-B3FC-FCC1B652DF42}" destId="{826724F1-5E61-4A9E-8CA9-A4059FB00F3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68FBA-BACA-4836-932D-324FBBFF5D7D}">
      <dsp:nvSpPr>
        <dsp:cNvPr id="0" name=""/>
        <dsp:cNvSpPr/>
      </dsp:nvSpPr>
      <dsp:spPr>
        <a:xfrm>
          <a:off x="7263112" y="580"/>
          <a:ext cx="2800338" cy="2800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Duplicate User: "Username 'example@example.com' is already taken."  - Select a distinctive, separate username. </a:t>
          </a:r>
        </a:p>
      </dsp:txBody>
      <dsp:txXfrm>
        <a:off x="7673212" y="410680"/>
        <a:ext cx="1980138" cy="1980138"/>
      </dsp:txXfrm>
    </dsp:sp>
    <dsp:sp modelId="{C498EC13-6B55-484E-95F3-B610CCB616FC}">
      <dsp:nvSpPr>
        <dsp:cNvPr id="0" name=""/>
        <dsp:cNvSpPr/>
      </dsp:nvSpPr>
      <dsp:spPr>
        <a:xfrm rot="3600000">
          <a:off x="9331735" y="2731239"/>
          <a:ext cx="745071" cy="945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387615" y="2823475"/>
        <a:ext cx="521550" cy="567068"/>
      </dsp:txXfrm>
    </dsp:sp>
    <dsp:sp modelId="{53E5942E-A44D-4DF6-8E98-43AEBD8A86FF}">
      <dsp:nvSpPr>
        <dsp:cNvPr id="0" name=""/>
        <dsp:cNvSpPr/>
      </dsp:nvSpPr>
      <dsp:spPr>
        <a:xfrm>
          <a:off x="9366179" y="3643198"/>
          <a:ext cx="2800338" cy="2800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Missing Fields: "The email field is required." Ensure that all fields are filled out before submitting. </a:t>
          </a:r>
        </a:p>
      </dsp:txBody>
      <dsp:txXfrm>
        <a:off x="9776279" y="4053298"/>
        <a:ext cx="1980138" cy="1980138"/>
      </dsp:txXfrm>
    </dsp:sp>
    <dsp:sp modelId="{CC94416A-6BD8-450B-BA82-8029A4AC4F10}">
      <dsp:nvSpPr>
        <dsp:cNvPr id="0" name=""/>
        <dsp:cNvSpPr/>
      </dsp:nvSpPr>
      <dsp:spPr>
        <a:xfrm rot="10800000">
          <a:off x="8311832" y="4570810"/>
          <a:ext cx="745071" cy="945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8535353" y="4759833"/>
        <a:ext cx="521550" cy="567068"/>
      </dsp:txXfrm>
    </dsp:sp>
    <dsp:sp modelId="{C787737E-5760-4FDD-85A8-9589C926F56F}">
      <dsp:nvSpPr>
        <dsp:cNvPr id="0" name=""/>
        <dsp:cNvSpPr/>
      </dsp:nvSpPr>
      <dsp:spPr>
        <a:xfrm>
          <a:off x="5160045" y="3643198"/>
          <a:ext cx="2800338" cy="2800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Incorrect Credentials: "Invalid email or password." - Use 'Forgot your password?' or confirm your email and password. </a:t>
          </a:r>
        </a:p>
      </dsp:txBody>
      <dsp:txXfrm>
        <a:off x="5570145" y="4053298"/>
        <a:ext cx="1980138" cy="1980138"/>
      </dsp:txXfrm>
    </dsp:sp>
    <dsp:sp modelId="{A287DBFD-D98F-4F43-B3FC-FCC1B652DF42}">
      <dsp:nvSpPr>
        <dsp:cNvPr id="0" name=""/>
        <dsp:cNvSpPr/>
      </dsp:nvSpPr>
      <dsp:spPr>
        <a:xfrm rot="18000000">
          <a:off x="7228668" y="2767763"/>
          <a:ext cx="745071" cy="9451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284548" y="3053573"/>
        <a:ext cx="521550" cy="567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4.svg"/><Relationship Id="rId9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290620" y="308610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1922564" y="1877266"/>
            <a:ext cx="13735049" cy="300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IES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26" y="7913265"/>
            <a:ext cx="4883051" cy="218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GROUP MEMBERS: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RAHUL MENARIA- 200563265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RAHUL MENARIA -200555789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ISHMEET KAUR-200591350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MEGHA PATEL - 200590965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2564" y="4811713"/>
            <a:ext cx="13735049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ASP.NET core web application.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3726684" y="-1819313"/>
            <a:ext cx="6554005" cy="5696027"/>
          </a:xfrm>
          <a:custGeom>
            <a:avLst/>
            <a:gdLst/>
            <a:ahLst/>
            <a:cxnLst/>
            <a:rect l="l" t="t" r="r" b="b"/>
            <a:pathLst>
              <a:path w="6554005" h="5696027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5778733" y="-1076709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-3765360" y="4239779"/>
            <a:ext cx="13455417" cy="6047221"/>
          </a:xfrm>
          <a:custGeom>
            <a:avLst/>
            <a:gdLst/>
            <a:ahLst/>
            <a:cxnLst/>
            <a:rect l="l" t="t" r="r" b="b"/>
            <a:pathLst>
              <a:path w="13455417" h="6047221">
                <a:moveTo>
                  <a:pt x="0" y="0"/>
                </a:moveTo>
                <a:lnTo>
                  <a:pt x="13455417" y="0"/>
                </a:lnTo>
                <a:lnTo>
                  <a:pt x="13455417" y="6047221"/>
                </a:lnTo>
                <a:lnTo>
                  <a:pt x="0" y="6047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6823468" y="1543857"/>
            <a:ext cx="13457222" cy="6062759"/>
          </a:xfrm>
          <a:custGeom>
            <a:avLst/>
            <a:gdLst/>
            <a:ahLst/>
            <a:cxnLst/>
            <a:rect l="l" t="t" r="r" b="b"/>
            <a:pathLst>
              <a:path w="13457222" h="6062759">
                <a:moveTo>
                  <a:pt x="0" y="0"/>
                </a:moveTo>
                <a:lnTo>
                  <a:pt x="13457222" y="0"/>
                </a:lnTo>
                <a:lnTo>
                  <a:pt x="13457222" y="6062759"/>
                </a:lnTo>
                <a:lnTo>
                  <a:pt x="0" y="606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63323" y="853029"/>
            <a:ext cx="8223049" cy="690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73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MANAGER’S 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8383" y="2054845"/>
            <a:ext cx="5285750" cy="162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MANAGERS HAVE THE ABILITY TO ADD NEW USERS, SEE WHO ALREADY EXISTS, AND ACCEPT OR REJECT USER REQUESTS.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22944" y="8451215"/>
            <a:ext cx="8440949" cy="80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THEY HAVE THE ABILITY TO ACCEPT OR REJECT USER REQUESTS USING THE DETAILED VIEW.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3726684" y="-1819313"/>
            <a:ext cx="6554005" cy="5696027"/>
          </a:xfrm>
          <a:custGeom>
            <a:avLst/>
            <a:gdLst/>
            <a:ahLst/>
            <a:cxnLst/>
            <a:rect l="l" t="t" r="r" b="b"/>
            <a:pathLst>
              <a:path w="6554005" h="5696027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5778733" y="-1076709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8598849" y="0"/>
            <a:ext cx="13453605" cy="6017610"/>
          </a:xfrm>
          <a:custGeom>
            <a:avLst/>
            <a:gdLst/>
            <a:ahLst/>
            <a:cxnLst/>
            <a:rect l="l" t="t" r="r" b="b"/>
            <a:pathLst>
              <a:path w="13453605" h="6017610">
                <a:moveTo>
                  <a:pt x="0" y="0"/>
                </a:moveTo>
                <a:lnTo>
                  <a:pt x="13453605" y="0"/>
                </a:lnTo>
                <a:lnTo>
                  <a:pt x="13453605" y="6017610"/>
                </a:lnTo>
                <a:lnTo>
                  <a:pt x="0" y="6017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-699031" y="4280313"/>
            <a:ext cx="13457222" cy="6006687"/>
          </a:xfrm>
          <a:custGeom>
            <a:avLst/>
            <a:gdLst/>
            <a:ahLst/>
            <a:cxnLst/>
            <a:rect l="l" t="t" r="r" b="b"/>
            <a:pathLst>
              <a:path w="13457222" h="6006687">
                <a:moveTo>
                  <a:pt x="0" y="0"/>
                </a:moveTo>
                <a:lnTo>
                  <a:pt x="13457222" y="0"/>
                </a:lnTo>
                <a:lnTo>
                  <a:pt x="13457222" y="6006687"/>
                </a:lnTo>
                <a:lnTo>
                  <a:pt x="0" y="6006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63323" y="881604"/>
            <a:ext cx="7821949" cy="73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78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ADMIN’S 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0209" y="2432888"/>
            <a:ext cx="6273370" cy="121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ADMINS HAVE COMPLETE CRUD (CREATE, READ, UPDATE, DELETE) POWERS FOR ALL USERS AND CAN ADD NEW ONES.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8033" y="7047279"/>
            <a:ext cx="4411447" cy="244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THE ADMINISTRATOR COMPLETES A FORM AND SUBMITS IT TO ADD A NEW USER. THEY CAN GO BACK TO THE PRIOR LIST IF THEY DECIDE NOT TO CONTINUE.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371453" y="-777132"/>
            <a:ext cx="17326563" cy="11561543"/>
          </a:xfrm>
          <a:custGeom>
            <a:avLst/>
            <a:gdLst/>
            <a:ahLst/>
            <a:cxnLst/>
            <a:rect l="l" t="t" r="r" b="b"/>
            <a:pathLst>
              <a:path w="17326563" h="11561543">
                <a:moveTo>
                  <a:pt x="0" y="0"/>
                </a:moveTo>
                <a:lnTo>
                  <a:pt x="17326564" y="0"/>
                </a:lnTo>
                <a:lnTo>
                  <a:pt x="17326564" y="11561544"/>
                </a:lnTo>
                <a:lnTo>
                  <a:pt x="0" y="1156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180878" y="677622"/>
            <a:ext cx="11156653" cy="59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624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ERROR HANDLING</a:t>
            </a:r>
          </a:p>
        </p:txBody>
      </p:sp>
      <p:pic>
        <p:nvPicPr>
          <p:cNvPr id="8" name="Picture 7" descr="A screenshot of a login form&#10;&#10;Description automatically generated">
            <a:extLst>
              <a:ext uri="{FF2B5EF4-FFF2-40B4-BE49-F238E27FC236}">
                <a16:creationId xmlns:a16="http://schemas.microsoft.com/office/drawing/2014/main" id="{42BCB820-1AB7-A866-A01D-FB6FBD286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43" y="1053657"/>
            <a:ext cx="4184257" cy="4711344"/>
          </a:xfrm>
          <a:prstGeom prst="rect">
            <a:avLst/>
          </a:prstGeom>
        </p:spPr>
      </p:pic>
      <p:pic>
        <p:nvPicPr>
          <p:cNvPr id="10" name="Picture 9" descr="A screenshot of a login form&#10;&#10;Description automatically generated">
            <a:extLst>
              <a:ext uri="{FF2B5EF4-FFF2-40B4-BE49-F238E27FC236}">
                <a16:creationId xmlns:a16="http://schemas.microsoft.com/office/drawing/2014/main" id="{D77832D1-E9A6-47CC-5D31-832475539B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551" y="1642629"/>
            <a:ext cx="3444538" cy="4892464"/>
          </a:xfrm>
          <a:prstGeom prst="rect">
            <a:avLst/>
          </a:prstGeom>
        </p:spPr>
      </p:pic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31BCD3E6-18A3-9E57-5A68-3235DA7890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173842"/>
              </p:ext>
            </p:extLst>
          </p:nvPr>
        </p:nvGraphicFramePr>
        <p:xfrm>
          <a:off x="2458" y="1656643"/>
          <a:ext cx="17326563" cy="6444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0" y="3183972"/>
            <a:ext cx="18036716" cy="393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56"/>
              </a:lnSpc>
            </a:pPr>
            <a:r>
              <a:rPr lang="en-US" sz="1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DATA MANAGEMENT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94711" y="6239597"/>
            <a:ext cx="10442767" cy="5494213"/>
          </a:xfrm>
          <a:custGeom>
            <a:avLst/>
            <a:gdLst/>
            <a:ahLst/>
            <a:cxnLst/>
            <a:rect l="l" t="t" r="r" b="b"/>
            <a:pathLst>
              <a:path w="10442767" h="5494213">
                <a:moveTo>
                  <a:pt x="0" y="0"/>
                </a:moveTo>
                <a:lnTo>
                  <a:pt x="10442767" y="0"/>
                </a:lnTo>
                <a:lnTo>
                  <a:pt x="10442767" y="5494213"/>
                </a:lnTo>
                <a:lnTo>
                  <a:pt x="0" y="549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4681085" cy="6239597"/>
          </a:xfrm>
          <a:custGeom>
            <a:avLst/>
            <a:gdLst/>
            <a:ahLst/>
            <a:cxnLst/>
            <a:rect l="l" t="t" r="r" b="b"/>
            <a:pathLst>
              <a:path w="14681085" h="6239597">
                <a:moveTo>
                  <a:pt x="0" y="0"/>
                </a:moveTo>
                <a:lnTo>
                  <a:pt x="14681085" y="0"/>
                </a:lnTo>
                <a:lnTo>
                  <a:pt x="14681085" y="6239597"/>
                </a:lnTo>
                <a:lnTo>
                  <a:pt x="0" y="6239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342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10637478" y="6947420"/>
            <a:ext cx="7650522" cy="3880676"/>
          </a:xfrm>
          <a:custGeom>
            <a:avLst/>
            <a:gdLst/>
            <a:ahLst/>
            <a:cxnLst/>
            <a:rect l="l" t="t" r="r" b="b"/>
            <a:pathLst>
              <a:path w="7650522" h="3880676">
                <a:moveTo>
                  <a:pt x="0" y="0"/>
                </a:moveTo>
                <a:lnTo>
                  <a:pt x="7650522" y="0"/>
                </a:lnTo>
                <a:lnTo>
                  <a:pt x="7650522" y="3880676"/>
                </a:lnTo>
                <a:lnTo>
                  <a:pt x="0" y="388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586" t="-13375" r="-8933" b="-4020"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4794945" y="5760854"/>
            <a:ext cx="13493055" cy="4644037"/>
          </a:xfrm>
          <a:custGeom>
            <a:avLst/>
            <a:gdLst/>
            <a:ahLst/>
            <a:cxnLst/>
            <a:rect l="l" t="t" r="r" b="b"/>
            <a:pathLst>
              <a:path w="13493055" h="4644037">
                <a:moveTo>
                  <a:pt x="0" y="0"/>
                </a:moveTo>
                <a:lnTo>
                  <a:pt x="13493055" y="0"/>
                </a:lnTo>
                <a:lnTo>
                  <a:pt x="13493055" y="4644037"/>
                </a:lnTo>
                <a:lnTo>
                  <a:pt x="0" y="464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18" b="-1718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2799898" cy="5760854"/>
          </a:xfrm>
          <a:custGeom>
            <a:avLst/>
            <a:gdLst/>
            <a:ahLst/>
            <a:cxnLst/>
            <a:rect l="l" t="t" r="r" b="b"/>
            <a:pathLst>
              <a:path w="12799898" h="5760854">
                <a:moveTo>
                  <a:pt x="0" y="0"/>
                </a:moveTo>
                <a:lnTo>
                  <a:pt x="12799898" y="0"/>
                </a:lnTo>
                <a:lnTo>
                  <a:pt x="12799898" y="5760854"/>
                </a:lnTo>
                <a:lnTo>
                  <a:pt x="0" y="576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283426" y="-704686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251284" y="729995"/>
            <a:ext cx="18036716" cy="104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Potential Improvements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284" y="2568276"/>
            <a:ext cx="18036716" cy="631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FUTURE DEVELOPMENT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ADVANCED SECURITY FEATURES ARE INCLUDED USING ASP.NET IDENTITY.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OPTIMIZATION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FURTHER IMPROVEMENTS IN APP USING HTML AND CSS.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SCALABILITY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ASP.NET CORE IMPLEMENTATION FOR ENHANCED CROSS-PLATFORM INTEROPERABILITY AND PERFORMANCE.</a:t>
            </a:r>
          </a:p>
          <a:p>
            <a:pPr marL="863599" lvl="1" indent="-431800" algn="l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SUPPORTING FEATURES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INTRODUCING DYNAMIC DATA VISUALIZATION USING HTML5 AND CSS3 FOR ENHANCED USER INVOLVEMENT AND RESULTS.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448584" y="-793967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-4892227" y="447675"/>
            <a:ext cx="18036716" cy="104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3428" y="2992456"/>
            <a:ext cx="12869610" cy="746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THIS ASP.NET CORE WEB APPLICATION SUCCESSFULLY COMBINES EXTENSIVE ERROR HANDLING, USER-FRIENDLY INTERFACES, AND STRONG SECURITY. BY UTILIZING TECHNOLOGIES SUCH AS SQL SERVER, ASP.NET, C#, HTML, AND CSS, IT GUARANTEES A SCALABLE AND RESPONSIVE PLATFORM. UPCOMING IMPROVEMENTS WILL RAISE THE BAR FOR SECURITY, PERFORMANCE, AND DATA VISUALIZATION EVEN HIGHER, GIVING THIS APPLICATION A STRONG PLATFORM FOR GROWTH AND INNOVATION IN THE FUTURE.</a:t>
            </a: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  <a:p>
            <a:pPr algn="l">
              <a:lnSpc>
                <a:spcPts val="3499"/>
              </a:lnSpc>
            </a:pPr>
            <a:endParaRPr lang="en-US" sz="2799">
              <a:solidFill>
                <a:srgbClr val="FFFFFF"/>
              </a:solidFill>
              <a:latin typeface="Alice"/>
              <a:ea typeface="Alice"/>
              <a:cs typeface="Alice"/>
              <a:sym typeface="Alic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0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-777416" y="2796877"/>
            <a:ext cx="18036716" cy="266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9"/>
              </a:lnSpc>
            </a:pPr>
            <a:r>
              <a:rPr lang="en-US" sz="24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028700" y="2888868"/>
            <a:ext cx="15500957" cy="6959284"/>
          </a:xfrm>
          <a:custGeom>
            <a:avLst/>
            <a:gdLst/>
            <a:ahLst/>
            <a:cxnLst/>
            <a:rect l="l" t="t" r="r" b="b"/>
            <a:pathLst>
              <a:path w="15500957" h="6959284">
                <a:moveTo>
                  <a:pt x="0" y="0"/>
                </a:moveTo>
                <a:lnTo>
                  <a:pt x="15500957" y="0"/>
                </a:lnTo>
                <a:lnTo>
                  <a:pt x="15500957" y="6959284"/>
                </a:lnTo>
                <a:lnTo>
                  <a:pt x="0" y="6959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1730863" y="612487"/>
            <a:ext cx="14345667" cy="144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97"/>
              </a:lnSpc>
            </a:pPr>
            <a:r>
              <a:rPr lang="en-US" sz="1346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TEAM MEMBERS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437498" y="-560877"/>
            <a:ext cx="10753446" cy="10753446"/>
          </a:xfrm>
          <a:custGeom>
            <a:avLst/>
            <a:gdLst/>
            <a:ahLst/>
            <a:cxnLst/>
            <a:rect l="l" t="t" r="r" b="b"/>
            <a:pathLst>
              <a:path w="10753446" h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3495243" y="440692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162326" y="5593140"/>
            <a:ext cx="3096974" cy="5857161"/>
          </a:xfrm>
          <a:custGeom>
            <a:avLst/>
            <a:gdLst/>
            <a:ahLst/>
            <a:cxnLst/>
            <a:rect l="l" t="t" r="r" b="b"/>
            <a:pathLst>
              <a:path w="3096974" h="5857161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1600858" y="2860241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Freeform 7"/>
          <p:cNvSpPr/>
          <p:nvPr/>
        </p:nvSpPr>
        <p:spPr>
          <a:xfrm>
            <a:off x="3550430" y="2860241"/>
            <a:ext cx="9692145" cy="10159065"/>
          </a:xfrm>
          <a:custGeom>
            <a:avLst/>
            <a:gdLst/>
            <a:ahLst/>
            <a:cxnLst/>
            <a:rect l="l" t="t" r="r" b="b"/>
            <a:pathLst>
              <a:path w="9692145" h="10159065">
                <a:moveTo>
                  <a:pt x="0" y="0"/>
                </a:moveTo>
                <a:lnTo>
                  <a:pt x="9692144" y="0"/>
                </a:lnTo>
                <a:lnTo>
                  <a:pt x="9692144" y="10159066"/>
                </a:lnTo>
                <a:lnTo>
                  <a:pt x="0" y="10159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8" name="TextBox 8"/>
          <p:cNvSpPr txBox="1"/>
          <p:nvPr/>
        </p:nvSpPr>
        <p:spPr>
          <a:xfrm>
            <a:off x="3803099" y="1081257"/>
            <a:ext cx="10437882" cy="2280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7381" y="4467917"/>
            <a:ext cx="7647459" cy="454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1516" lvl="1" indent="-465758" algn="l">
              <a:lnSpc>
                <a:spcPts val="6040"/>
              </a:lnSpc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Introduction </a:t>
            </a:r>
          </a:p>
          <a:p>
            <a:pPr marL="931516" lvl="1" indent="-465758" algn="l">
              <a:lnSpc>
                <a:spcPts val="6040"/>
              </a:lnSpc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Technologies &amp; Tools used </a:t>
            </a:r>
          </a:p>
          <a:p>
            <a:pPr marL="931516" lvl="1" indent="-465758" algn="l">
              <a:lnSpc>
                <a:spcPts val="6040"/>
              </a:lnSpc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Visual representation </a:t>
            </a:r>
          </a:p>
          <a:p>
            <a:pPr marL="931516" lvl="1" indent="-465758" algn="l">
              <a:lnSpc>
                <a:spcPts val="6040"/>
              </a:lnSpc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Data management </a:t>
            </a:r>
          </a:p>
          <a:p>
            <a:pPr marL="931516" lvl="1" indent="-465758" algn="l">
              <a:lnSpc>
                <a:spcPts val="6040"/>
              </a:lnSpc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potential improvement </a:t>
            </a:r>
          </a:p>
          <a:p>
            <a:pPr marL="931516" lvl="1" indent="-465758" algn="l">
              <a:lnSpc>
                <a:spcPts val="6040"/>
              </a:lnSpc>
              <a:spcBef>
                <a:spcPct val="0"/>
              </a:spcBef>
              <a:buAutoNum type="arabicPeriod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-483346" y="-350853"/>
            <a:ext cx="14166632" cy="10637853"/>
          </a:xfrm>
          <a:custGeom>
            <a:avLst/>
            <a:gdLst/>
            <a:ahLst/>
            <a:cxnLst/>
            <a:rect l="l" t="t" r="r" b="b"/>
            <a:pathLst>
              <a:path w="14166632" h="10637853">
                <a:moveTo>
                  <a:pt x="0" y="0"/>
                </a:moveTo>
                <a:lnTo>
                  <a:pt x="14166632" y="0"/>
                </a:lnTo>
                <a:lnTo>
                  <a:pt x="14166632" y="10637853"/>
                </a:lnTo>
                <a:lnTo>
                  <a:pt x="0" y="1063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3683286" y="525463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3683286" y="1253545"/>
            <a:ext cx="4958334" cy="8229600"/>
          </a:xfrm>
          <a:custGeom>
            <a:avLst/>
            <a:gdLst/>
            <a:ahLst/>
            <a:cxnLst/>
            <a:rect l="l" t="t" r="r" b="b"/>
            <a:pathLst>
              <a:path w="4958334" h="8229600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2875954" y="808450"/>
            <a:ext cx="8935562" cy="10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915" y="1849025"/>
            <a:ext cx="9626301" cy="1589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creation of an ASP.NET Core web application with user-authenticated access is described in this paper. Users have access to a list of their registered contacts after being placed into security groups. Each security group has the following permissions: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915" y="4060825"/>
            <a:ext cx="9626301" cy="4491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530" lvl="1" indent="-343265" algn="ctr">
              <a:lnSpc>
                <a:spcPts val="4451"/>
              </a:lnSpc>
              <a:spcBef>
                <a:spcPct val="0"/>
              </a:spcBef>
              <a:buAutoNum type="arabicPeriod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Registered users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Have the ability to read permitted data and edit or remove their personal data. </a:t>
            </a:r>
          </a:p>
          <a:p>
            <a:pPr marL="686530" lvl="1" indent="-343265" algn="ctr">
              <a:lnSpc>
                <a:spcPts val="4451"/>
              </a:lnSpc>
              <a:spcBef>
                <a:spcPct val="0"/>
              </a:spcBef>
              <a:buAutoNum type="arabicPeriod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Managers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Have the authority to accept or reject contact details only approved users can approve contacts. </a:t>
            </a:r>
          </a:p>
          <a:p>
            <a:pPr marL="686530" lvl="1" indent="-343265" algn="ctr">
              <a:lnSpc>
                <a:spcPts val="4451"/>
              </a:lnSpc>
              <a:spcBef>
                <a:spcPct val="0"/>
              </a:spcBef>
              <a:buAutoNum type="arabicPeriod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Administrators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Have the authority to approve, reject, edit or delete  any content.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829677" y="51435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661159" y="1159699"/>
            <a:ext cx="16155354" cy="10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TECHNOLOGY &amp; TOOLS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67398"/>
            <a:ext cx="11965424" cy="5324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874" lvl="1" indent="-325437" algn="l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ASP.NET Framework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Visual Studio was used to create the website, utilizing its powerful.NET features for creating web apps.</a:t>
            </a:r>
          </a:p>
          <a:p>
            <a:pPr marL="650874" lvl="1" indent="-325437" algn="l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C# programming language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It is used by the ASP.NET framework to manage backend activities and server-side scripting.</a:t>
            </a:r>
          </a:p>
          <a:p>
            <a:pPr marL="650874" lvl="1" indent="-325437" algn="l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HTML &amp; CSS 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- We used HTML &amp; CSS for front-end development to create a user interface that is both visually appealing and responsive.</a:t>
            </a:r>
          </a:p>
          <a:p>
            <a:pPr marL="650874" lvl="1" indent="-325437" algn="l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SQL Server Management Studio (SSMS)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When creating and managing a SQL Server database,  SSMS is utilized to guarantee data security and integrity.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5444132" y="4770195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415389" y="1568925"/>
            <a:ext cx="13457222" cy="7149149"/>
          </a:xfrm>
          <a:custGeom>
            <a:avLst/>
            <a:gdLst/>
            <a:ahLst/>
            <a:cxnLst/>
            <a:rect l="l" t="t" r="r" b="b"/>
            <a:pathLst>
              <a:path w="13457222" h="7149149">
                <a:moveTo>
                  <a:pt x="0" y="0"/>
                </a:moveTo>
                <a:lnTo>
                  <a:pt x="13457222" y="0"/>
                </a:lnTo>
                <a:lnTo>
                  <a:pt x="13457222" y="7149150"/>
                </a:lnTo>
                <a:lnTo>
                  <a:pt x="0" y="714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1429219" y="5539101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 rot="-10800000">
            <a:off x="12612817" y="655395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08438" y="541750"/>
            <a:ext cx="8935562" cy="63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67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HOME PAGE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 rot="-5400000">
            <a:off x="3167455" y="-2346150"/>
            <a:ext cx="11745695" cy="16437996"/>
          </a:xfrm>
          <a:custGeom>
            <a:avLst/>
            <a:gdLst/>
            <a:ahLst/>
            <a:cxnLst/>
            <a:rect l="l" t="t" r="r" b="b"/>
            <a:pathLst>
              <a:path w="11745695" h="16437996">
                <a:moveTo>
                  <a:pt x="0" y="0"/>
                </a:moveTo>
                <a:lnTo>
                  <a:pt x="11745695" y="0"/>
                </a:lnTo>
                <a:lnTo>
                  <a:pt x="11745695" y="16437995"/>
                </a:lnTo>
                <a:lnTo>
                  <a:pt x="0" y="1643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887428" y="3188532"/>
            <a:ext cx="12493595" cy="6541131"/>
          </a:xfrm>
          <a:custGeom>
            <a:avLst/>
            <a:gdLst/>
            <a:ahLst/>
            <a:cxnLst/>
            <a:rect l="l" t="t" r="r" b="b"/>
            <a:pathLst>
              <a:path w="12493595" h="6541131">
                <a:moveTo>
                  <a:pt x="0" y="0"/>
                </a:moveTo>
                <a:lnTo>
                  <a:pt x="12493595" y="0"/>
                </a:lnTo>
                <a:lnTo>
                  <a:pt x="12493595" y="6541131"/>
                </a:lnTo>
                <a:lnTo>
                  <a:pt x="0" y="6541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077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3852640" y="350678"/>
            <a:ext cx="1103594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REGISTRATION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4504535" y="-313250"/>
            <a:ext cx="9751081" cy="2446635"/>
          </a:xfrm>
          <a:custGeom>
            <a:avLst/>
            <a:gdLst/>
            <a:ahLst/>
            <a:cxnLst/>
            <a:rect l="l" t="t" r="r" b="b"/>
            <a:pathLst>
              <a:path w="9751081" h="2446635">
                <a:moveTo>
                  <a:pt x="0" y="0"/>
                </a:moveTo>
                <a:lnTo>
                  <a:pt x="9751081" y="0"/>
                </a:lnTo>
                <a:lnTo>
                  <a:pt x="9751081" y="2446635"/>
                </a:lnTo>
                <a:lnTo>
                  <a:pt x="0" y="2446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2386705" y="5348099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2099874" y="2990339"/>
            <a:ext cx="13457222" cy="6069768"/>
          </a:xfrm>
          <a:custGeom>
            <a:avLst/>
            <a:gdLst/>
            <a:ahLst/>
            <a:cxnLst/>
            <a:rect l="l" t="t" r="r" b="b"/>
            <a:pathLst>
              <a:path w="13457222" h="6069768">
                <a:moveTo>
                  <a:pt x="0" y="0"/>
                </a:moveTo>
                <a:lnTo>
                  <a:pt x="13457222" y="0"/>
                </a:lnTo>
                <a:lnTo>
                  <a:pt x="13457222" y="6069768"/>
                </a:lnTo>
                <a:lnTo>
                  <a:pt x="0" y="6069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6"/>
          <p:cNvSpPr txBox="1"/>
          <p:nvPr/>
        </p:nvSpPr>
        <p:spPr>
          <a:xfrm>
            <a:off x="4682316" y="298124"/>
            <a:ext cx="9395520" cy="1094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  <a:spcBef>
                <a:spcPct val="0"/>
              </a:spcBef>
            </a:pPr>
            <a:r>
              <a:rPr lang="en-US" sz="6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LOGIN PAGE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3726684" y="-1819313"/>
            <a:ext cx="6554005" cy="5696027"/>
          </a:xfrm>
          <a:custGeom>
            <a:avLst/>
            <a:gdLst/>
            <a:ahLst/>
            <a:cxnLst/>
            <a:rect l="l" t="t" r="r" b="b"/>
            <a:pathLst>
              <a:path w="6554005" h="5696027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Freeform 4"/>
          <p:cNvSpPr/>
          <p:nvPr/>
        </p:nvSpPr>
        <p:spPr>
          <a:xfrm>
            <a:off x="15778733" y="-1076709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Freeform 5"/>
          <p:cNvSpPr/>
          <p:nvPr/>
        </p:nvSpPr>
        <p:spPr>
          <a:xfrm>
            <a:off x="0" y="4066537"/>
            <a:ext cx="11367573" cy="6220463"/>
          </a:xfrm>
          <a:custGeom>
            <a:avLst/>
            <a:gdLst/>
            <a:ahLst/>
            <a:cxnLst/>
            <a:rect l="l" t="t" r="r" b="b"/>
            <a:pathLst>
              <a:path w="11367573" h="6220463">
                <a:moveTo>
                  <a:pt x="0" y="0"/>
                </a:moveTo>
                <a:lnTo>
                  <a:pt x="11367573" y="0"/>
                </a:lnTo>
                <a:lnTo>
                  <a:pt x="11367573" y="6220463"/>
                </a:lnTo>
                <a:lnTo>
                  <a:pt x="0" y="6220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52" r="-17105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Freeform 6"/>
          <p:cNvSpPr/>
          <p:nvPr/>
        </p:nvSpPr>
        <p:spPr>
          <a:xfrm>
            <a:off x="8648524" y="0"/>
            <a:ext cx="11829230" cy="6062759"/>
          </a:xfrm>
          <a:custGeom>
            <a:avLst/>
            <a:gdLst/>
            <a:ahLst/>
            <a:cxnLst/>
            <a:rect l="l" t="t" r="r" b="b"/>
            <a:pathLst>
              <a:path w="11829230" h="6062759">
                <a:moveTo>
                  <a:pt x="0" y="0"/>
                </a:moveTo>
                <a:lnTo>
                  <a:pt x="11829230" y="0"/>
                </a:lnTo>
                <a:lnTo>
                  <a:pt x="11829230" y="6062759"/>
                </a:lnTo>
                <a:lnTo>
                  <a:pt x="0" y="606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62"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TextBox 7"/>
          <p:cNvSpPr txBox="1"/>
          <p:nvPr/>
        </p:nvSpPr>
        <p:spPr>
          <a:xfrm>
            <a:off x="263323" y="881604"/>
            <a:ext cx="6123175" cy="73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78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USER’S 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536" y="1779298"/>
            <a:ext cx="6087961" cy="1555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4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USERS ARE TAKEN TO THEIR DASHBOARDS AFTER REGISTERING.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67573" y="6650313"/>
            <a:ext cx="6126706" cy="260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BY COMPLETING AND SUBMITTING A FORM, USERS REGISTER. USERS MUST SEND AN EMAIL TO CONFIRM THEIR ACCOUNT AFTER REGISTERING.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578</Words>
  <Application>Microsoft Office PowerPoint</Application>
  <PresentationFormat>Custom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RQND Pro</vt:lpstr>
      <vt:lpstr>Calibri</vt:lpstr>
      <vt:lpstr>Arial</vt:lpstr>
      <vt:lpstr>Alice Bold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Futuristic Technology Presentation</dc:title>
  <cp:lastModifiedBy>Rahul Menaria</cp:lastModifiedBy>
  <cp:revision>2</cp:revision>
  <dcterms:created xsi:type="dcterms:W3CDTF">2006-08-16T00:00:00Z</dcterms:created>
  <dcterms:modified xsi:type="dcterms:W3CDTF">2024-08-06T00:37:33Z</dcterms:modified>
  <dc:identifier>DAGNBeV-yc0</dc:identifier>
</cp:coreProperties>
</file>